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Barlow Semi Condensed Medium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Nunito Sans SemiBold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Barlow Semi Condensed"/>
      <p:regular r:id="rId45"/>
      <p:bold r:id="rId46"/>
      <p:italic r:id="rId47"/>
      <p:boldItalic r:id="rId48"/>
    </p:embeddedFont>
    <p:embeddedFont>
      <p:font typeface="Nunito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SemiBold-boldItalic.fntdata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44" Type="http://schemas.openxmlformats.org/officeDocument/2006/relationships/font" Target="fonts/PoppinsSemiBold-boldItalic.fntdata"/><Relationship Id="rId43" Type="http://schemas.openxmlformats.org/officeDocument/2006/relationships/font" Target="fonts/PoppinsSemiBold-italic.fntdata"/><Relationship Id="rId46" Type="http://schemas.openxmlformats.org/officeDocument/2006/relationships/font" Target="fonts/BarlowSemiCondensed-bold.fntdata"/><Relationship Id="rId45" Type="http://schemas.openxmlformats.org/officeDocument/2006/relationships/font" Target="fonts/BarlowSemiCondense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arlowSemiCondensed-boldItalic.fntdata"/><Relationship Id="rId47" Type="http://schemas.openxmlformats.org/officeDocument/2006/relationships/font" Target="fonts/BarlowSemiCondensed-italic.fntdata"/><Relationship Id="rId49" Type="http://schemas.openxmlformats.org/officeDocument/2006/relationships/font" Target="fonts/Nunito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SemiCondensedMedium-italic.fntdata"/><Relationship Id="rId30" Type="http://schemas.openxmlformats.org/officeDocument/2006/relationships/font" Target="fonts/BarlowSemiCondensedMedium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BarlowSemiCondensedMedium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NunitoSa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NunitoSansSemiBold-italic.fntdata"/><Relationship Id="rId38" Type="http://schemas.openxmlformats.org/officeDocument/2006/relationships/font" Target="fonts/NunitoSansSemi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BarlowSemiCondensedMedium-regular.fntdata"/><Relationship Id="rId51" Type="http://schemas.openxmlformats.org/officeDocument/2006/relationships/font" Target="fonts/NunitoSans-italic.fntdata"/><Relationship Id="rId50" Type="http://schemas.openxmlformats.org/officeDocument/2006/relationships/font" Target="fonts/NunitoSans-bold.fntdata"/><Relationship Id="rId52" Type="http://schemas.openxmlformats.org/officeDocument/2006/relationships/font" Target="fonts/Nunito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d0fe997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d0fe997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187e7392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a187e7392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a187e7392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a187e7392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187e739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a187e739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a187e7392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a187e7392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8f8a14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98f8a14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a187e7392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a187e7392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a187e7392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a187e7392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9d0fe997f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9d0fe997f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9d0fe997f0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9d0fe997f0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187e7392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a187e7392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d0fe997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9d0fe997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187e7392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a187e7392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a187e7392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a187e7392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187e7392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187e7392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d0fe997f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d0fe997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187e7392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a187e7392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d0fe997f0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d0fe997f0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Relationship Id="rId11" Type="http://schemas.openxmlformats.org/officeDocument/2006/relationships/image" Target="../media/image14.png"/><Relationship Id="rId10" Type="http://schemas.openxmlformats.org/officeDocument/2006/relationships/image" Target="../media/image23.png"/><Relationship Id="rId13" Type="http://schemas.openxmlformats.org/officeDocument/2006/relationships/image" Target="../media/image20.png"/><Relationship Id="rId12" Type="http://schemas.openxmlformats.org/officeDocument/2006/relationships/image" Target="../media/image26.png"/><Relationship Id="rId15" Type="http://schemas.openxmlformats.org/officeDocument/2006/relationships/image" Target="../media/image22.png"/><Relationship Id="rId14" Type="http://schemas.openxmlformats.org/officeDocument/2006/relationships/image" Target="../media/image25.png"/><Relationship Id="rId1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/>
          <p:nvPr/>
        </p:nvSpPr>
        <p:spPr>
          <a:xfrm>
            <a:off x="2082180" y="3155957"/>
            <a:ext cx="5782500" cy="8634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AWS        LAMBDA</a:t>
            </a:r>
            <a:endParaRPr b="1" sz="4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2" name="Google Shape;472;p57"/>
          <p:cNvSpPr/>
          <p:nvPr/>
        </p:nvSpPr>
        <p:spPr>
          <a:xfrm rot="-395291">
            <a:off x="3098076" y="2165933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p57"/>
          <p:cNvSpPr/>
          <p:nvPr/>
        </p:nvSpPr>
        <p:spPr>
          <a:xfrm rot="-509448">
            <a:off x="4264121" y="2288999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 txBox="1"/>
          <p:nvPr>
            <p:ph type="title"/>
          </p:nvPr>
        </p:nvSpPr>
        <p:spPr>
          <a:xfrm>
            <a:off x="863875" y="894350"/>
            <a:ext cx="7681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/>
              <a:t>Serverless &amp; Event-Driven Architectures</a:t>
            </a:r>
            <a:r>
              <a:rPr lang="en" sz="2800"/>
              <a:t>:</a:t>
            </a:r>
            <a:br>
              <a:rPr lang="en" sz="4200"/>
            </a:br>
            <a:r>
              <a:rPr lang="en" sz="4200"/>
              <a:t>Building with AWS Lambda</a:t>
            </a:r>
            <a:endParaRPr sz="4200"/>
          </a:p>
        </p:txBody>
      </p:sp>
      <p:sp>
        <p:nvSpPr>
          <p:cNvPr id="475" name="Google Shape;475;p57"/>
          <p:cNvSpPr txBox="1"/>
          <p:nvPr/>
        </p:nvSpPr>
        <p:spPr>
          <a:xfrm>
            <a:off x="3531147" y="2610209"/>
            <a:ext cx="1872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💖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66"/>
          <p:cNvGrpSpPr/>
          <p:nvPr/>
        </p:nvGrpSpPr>
        <p:grpSpPr>
          <a:xfrm>
            <a:off x="6498400" y="380034"/>
            <a:ext cx="543525" cy="265250"/>
            <a:chOff x="3195113" y="380063"/>
            <a:chExt cx="543525" cy="265250"/>
          </a:xfrm>
        </p:grpSpPr>
        <p:cxnSp>
          <p:nvCxnSpPr>
            <p:cNvPr id="587" name="Google Shape;587;p66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66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66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0" name="Google Shape;590;p66"/>
          <p:cNvSpPr txBox="1"/>
          <p:nvPr>
            <p:ph type="title"/>
          </p:nvPr>
        </p:nvSpPr>
        <p:spPr>
          <a:xfrm>
            <a:off x="707065" y="228600"/>
            <a:ext cx="652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Serverless Computing</a:t>
            </a:r>
            <a:endParaRPr/>
          </a:p>
        </p:txBody>
      </p:sp>
      <p:sp>
        <p:nvSpPr>
          <p:cNvPr id="591" name="Google Shape;591;p66"/>
          <p:cNvSpPr txBox="1"/>
          <p:nvPr>
            <p:ph idx="4294967295" type="body"/>
          </p:nvPr>
        </p:nvSpPr>
        <p:spPr>
          <a:xfrm>
            <a:off x="707075" y="1151345"/>
            <a:ext cx="82791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Serverless computing is an application development model where you can build and deploy applications on third-party managed server infrastructure. </a:t>
            </a:r>
            <a:br>
              <a:rPr lang="en" sz="3100"/>
            </a:br>
            <a:br>
              <a:rPr lang="en" sz="3100"/>
            </a:br>
            <a:r>
              <a:rPr i="1" lang="en" sz="3100">
                <a:solidFill>
                  <a:srgbClr val="00EBB3"/>
                </a:solidFill>
              </a:rPr>
              <a:t>All applications require servers to run</a:t>
            </a:r>
            <a:endParaRPr i="1" sz="3100">
              <a:solidFill>
                <a:srgbClr val="00EBB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7"/>
          <p:cNvSpPr/>
          <p:nvPr/>
        </p:nvSpPr>
        <p:spPr>
          <a:xfrm>
            <a:off x="1971375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7" name="Google Shape;597;p67"/>
          <p:cNvSpPr/>
          <p:nvPr/>
        </p:nvSpPr>
        <p:spPr>
          <a:xfrm>
            <a:off x="3714150" y="2666264"/>
            <a:ext cx="24363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8" name="Google Shape;598;p67"/>
          <p:cNvSpPr/>
          <p:nvPr/>
        </p:nvSpPr>
        <p:spPr>
          <a:xfrm>
            <a:off x="6204527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9" name="Google Shape;599;p67"/>
          <p:cNvSpPr/>
          <p:nvPr/>
        </p:nvSpPr>
        <p:spPr>
          <a:xfrm>
            <a:off x="2286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0" name="Google Shape;600;p67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Efficiency</a:t>
            </a:r>
            <a:endParaRPr/>
          </a:p>
        </p:txBody>
      </p:sp>
      <p:sp>
        <p:nvSpPr>
          <p:cNvPr id="601" name="Google Shape;601;p67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602" name="Google Shape;602;p67"/>
          <p:cNvSpPr txBox="1"/>
          <p:nvPr>
            <p:ph idx="3" type="subTitle"/>
          </p:nvPr>
        </p:nvSpPr>
        <p:spPr>
          <a:xfrm>
            <a:off x="3714150" y="2666264"/>
            <a:ext cx="1868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Developer Productivity</a:t>
            </a:r>
            <a:endParaRPr/>
          </a:p>
        </p:txBody>
      </p:sp>
      <p:sp>
        <p:nvSpPr>
          <p:cNvPr id="603" name="Google Shape;603;p67"/>
          <p:cNvSpPr txBox="1"/>
          <p:nvPr>
            <p:ph idx="4" type="subTitle"/>
          </p:nvPr>
        </p:nvSpPr>
        <p:spPr>
          <a:xfrm>
            <a:off x="6204527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604" name="Google Shape;604;p67"/>
          <p:cNvSpPr txBox="1"/>
          <p:nvPr>
            <p:ph type="title"/>
          </p:nvPr>
        </p:nvSpPr>
        <p:spPr>
          <a:xfrm>
            <a:off x="228600" y="256925"/>
            <a:ext cx="6940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Serverless Architecture</a:t>
            </a:r>
            <a:endParaRPr/>
          </a:p>
        </p:txBody>
      </p:sp>
      <p:sp>
        <p:nvSpPr>
          <p:cNvPr id="605" name="Google Shape;605;p67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scale up or down based on demand without you necessarily having to intervene</a:t>
            </a:r>
            <a:endParaRPr/>
          </a:p>
        </p:txBody>
      </p:sp>
      <p:sp>
        <p:nvSpPr>
          <p:cNvPr id="606" name="Google Shape;606;p67"/>
          <p:cNvSpPr txBox="1"/>
          <p:nvPr>
            <p:ph idx="7" type="body"/>
          </p:nvPr>
        </p:nvSpPr>
        <p:spPr>
          <a:xfrm>
            <a:off x="3714150" y="3030241"/>
            <a:ext cx="2441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do not have to worry about </a:t>
            </a:r>
            <a:r>
              <a:rPr lang="en"/>
              <a:t>infrastructure</a:t>
            </a:r>
            <a:r>
              <a:rPr lang="en"/>
              <a:t> for example. Key focus on productivity.</a:t>
            </a:r>
            <a:endParaRPr/>
          </a:p>
        </p:txBody>
      </p:sp>
      <p:sp>
        <p:nvSpPr>
          <p:cNvPr id="607" name="Google Shape;607;p67"/>
          <p:cNvSpPr txBox="1"/>
          <p:nvPr>
            <p:ph idx="8" type="body"/>
          </p:nvPr>
        </p:nvSpPr>
        <p:spPr>
          <a:xfrm>
            <a:off x="6204527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is built in for services.</a:t>
            </a:r>
            <a:endParaRPr/>
          </a:p>
        </p:txBody>
      </p:sp>
      <p:sp>
        <p:nvSpPr>
          <p:cNvPr id="608" name="Google Shape;608;p67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Pay-per-use model where you get to pay for only what you use to run a task.</a:t>
            </a:r>
            <a:endParaRPr/>
          </a:p>
        </p:txBody>
      </p:sp>
      <p:sp>
        <p:nvSpPr>
          <p:cNvPr id="609" name="Google Shape;609;p67"/>
          <p:cNvSpPr txBox="1"/>
          <p:nvPr/>
        </p:nvSpPr>
        <p:spPr>
          <a:xfrm>
            <a:off x="14441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0" name="Google Shape;610;p67"/>
          <p:cNvGrpSpPr/>
          <p:nvPr/>
        </p:nvGrpSpPr>
        <p:grpSpPr>
          <a:xfrm>
            <a:off x="6967114" y="1474206"/>
            <a:ext cx="890968" cy="969576"/>
            <a:chOff x="6219513" y="1474206"/>
            <a:chExt cx="890968" cy="969576"/>
          </a:xfrm>
        </p:grpSpPr>
        <p:sp>
          <p:nvSpPr>
            <p:cNvPr id="611" name="Google Shape;611;p67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2" name="Google Shape;612;p67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3" name="Google Shape;613;p67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14" name="Google Shape;614;p67"/>
          <p:cNvSpPr txBox="1"/>
          <p:nvPr/>
        </p:nvSpPr>
        <p:spPr>
          <a:xfrm>
            <a:off x="318306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5433195" y="2661825"/>
            <a:ext cx="711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67"/>
          <p:cNvSpPr txBox="1"/>
          <p:nvPr/>
        </p:nvSpPr>
        <p:spPr>
          <a:xfrm>
            <a:off x="7408417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Microservices architecture involves dividing an application into a set of loosely coupled, independently deployable services.</a:t>
            </a:r>
            <a:endParaRPr sz="2300"/>
          </a:p>
        </p:txBody>
      </p:sp>
      <p:sp>
        <p:nvSpPr>
          <p:cNvPr id="622" name="Google Shape;622;p68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Microservice Architecture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69"/>
          <p:cNvGrpSpPr/>
          <p:nvPr/>
        </p:nvGrpSpPr>
        <p:grpSpPr>
          <a:xfrm>
            <a:off x="6498400" y="380034"/>
            <a:ext cx="543525" cy="265250"/>
            <a:chOff x="3195113" y="380063"/>
            <a:chExt cx="543525" cy="265250"/>
          </a:xfrm>
        </p:grpSpPr>
        <p:cxnSp>
          <p:nvCxnSpPr>
            <p:cNvPr id="628" name="Google Shape;628;p6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6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6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1" name="Google Shape;631;p69"/>
          <p:cNvSpPr txBox="1"/>
          <p:nvPr>
            <p:ph type="title"/>
          </p:nvPr>
        </p:nvSpPr>
        <p:spPr>
          <a:xfrm>
            <a:off x="707065" y="228600"/>
            <a:ext cx="652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 x  Microservices</a:t>
            </a:r>
            <a:endParaRPr/>
          </a:p>
        </p:txBody>
      </p:sp>
      <p:sp>
        <p:nvSpPr>
          <p:cNvPr id="632" name="Google Shape;632;p69"/>
          <p:cNvSpPr txBox="1"/>
          <p:nvPr>
            <p:ph idx="4294967295" type="body"/>
          </p:nvPr>
        </p:nvSpPr>
        <p:spPr>
          <a:xfrm>
            <a:off x="707075" y="1151345"/>
            <a:ext cx="8279100" cy="3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Microservices and serverless computing are two architectural paradigms that have gained significant popularity in modern software development.</a:t>
            </a:r>
            <a:br>
              <a:rPr lang="en" sz="3100"/>
            </a:br>
            <a:r>
              <a:rPr lang="en" sz="3100"/>
              <a:t>Both offer distinct advantages and can be used to build scalable, resilient, and cost-effective applications.</a:t>
            </a:r>
            <a:endParaRPr i="1" sz="3100">
              <a:solidFill>
                <a:srgbClr val="00EBB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 txBox="1"/>
          <p:nvPr>
            <p:ph type="title"/>
          </p:nvPr>
        </p:nvSpPr>
        <p:spPr>
          <a:xfrm>
            <a:off x="228600" y="228600"/>
            <a:ext cx="40794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AWS Serverless Services</a:t>
            </a:r>
            <a:endParaRPr/>
          </a:p>
        </p:txBody>
      </p:sp>
      <p:sp>
        <p:nvSpPr>
          <p:cNvPr id="638" name="Google Shape;638;p70"/>
          <p:cNvSpPr txBox="1"/>
          <p:nvPr/>
        </p:nvSpPr>
        <p:spPr>
          <a:xfrm>
            <a:off x="7415063" y="2923204"/>
            <a:ext cx="140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Amazon DocumentDB Serverless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639" name="Google Shape;639;p70"/>
          <p:cNvGrpSpPr/>
          <p:nvPr/>
        </p:nvGrpSpPr>
        <p:grpSpPr>
          <a:xfrm>
            <a:off x="4671058" y="3410808"/>
            <a:ext cx="1730194" cy="1142598"/>
            <a:chOff x="4675193" y="2652170"/>
            <a:chExt cx="1730194" cy="1142598"/>
          </a:xfrm>
        </p:grpSpPr>
        <p:sp>
          <p:nvSpPr>
            <p:cNvPr id="640" name="Google Shape;640;p70"/>
            <p:cNvSpPr txBox="1"/>
            <p:nvPr/>
          </p:nvSpPr>
          <p:spPr>
            <a:xfrm>
              <a:off x="5004087" y="2652170"/>
              <a:ext cx="14013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Amazon SNS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with two mobile devices." id="641" name="Google Shape;641;p70"/>
            <p:cNvSpPr/>
            <p:nvPr/>
          </p:nvSpPr>
          <p:spPr>
            <a:xfrm>
              <a:off x="4675193" y="3661622"/>
              <a:ext cx="168976" cy="133145"/>
            </a:xfrm>
            <a:custGeom>
              <a:rect b="b" l="l" r="r" t="t"/>
              <a:pathLst>
                <a:path extrusionOk="0" h="11952" w="15165">
                  <a:moveTo>
                    <a:pt x="13936" y="4157"/>
                  </a:moveTo>
                  <a:lnTo>
                    <a:pt x="13936" y="10156"/>
                  </a:lnTo>
                  <a:lnTo>
                    <a:pt x="10440" y="10156"/>
                  </a:lnTo>
                  <a:lnTo>
                    <a:pt x="10440" y="4157"/>
                  </a:lnTo>
                  <a:close/>
                  <a:moveTo>
                    <a:pt x="3024" y="0"/>
                  </a:moveTo>
                  <a:lnTo>
                    <a:pt x="2740" y="47"/>
                  </a:lnTo>
                  <a:lnTo>
                    <a:pt x="2457" y="94"/>
                  </a:lnTo>
                  <a:lnTo>
                    <a:pt x="2221" y="236"/>
                  </a:lnTo>
                  <a:lnTo>
                    <a:pt x="1985" y="425"/>
                  </a:lnTo>
                  <a:lnTo>
                    <a:pt x="1796" y="661"/>
                  </a:lnTo>
                  <a:lnTo>
                    <a:pt x="1701" y="898"/>
                  </a:lnTo>
                  <a:lnTo>
                    <a:pt x="1607" y="1181"/>
                  </a:lnTo>
                  <a:lnTo>
                    <a:pt x="1559" y="1464"/>
                  </a:lnTo>
                  <a:lnTo>
                    <a:pt x="1559" y="10156"/>
                  </a:lnTo>
                  <a:lnTo>
                    <a:pt x="1" y="10156"/>
                  </a:lnTo>
                  <a:lnTo>
                    <a:pt x="1" y="11951"/>
                  </a:lnTo>
                  <a:lnTo>
                    <a:pt x="7370" y="11951"/>
                  </a:lnTo>
                  <a:lnTo>
                    <a:pt x="7370" y="10156"/>
                  </a:lnTo>
                  <a:lnTo>
                    <a:pt x="2788" y="10156"/>
                  </a:lnTo>
                  <a:lnTo>
                    <a:pt x="2788" y="1464"/>
                  </a:lnTo>
                  <a:lnTo>
                    <a:pt x="2788" y="1370"/>
                  </a:lnTo>
                  <a:lnTo>
                    <a:pt x="2835" y="1275"/>
                  </a:lnTo>
                  <a:lnTo>
                    <a:pt x="2929" y="1228"/>
                  </a:lnTo>
                  <a:lnTo>
                    <a:pt x="3024" y="1181"/>
                  </a:lnTo>
                  <a:lnTo>
                    <a:pt x="14314" y="1181"/>
                  </a:lnTo>
                  <a:lnTo>
                    <a:pt x="14314" y="0"/>
                  </a:lnTo>
                  <a:close/>
                  <a:moveTo>
                    <a:pt x="9968" y="2929"/>
                  </a:moveTo>
                  <a:lnTo>
                    <a:pt x="9685" y="2976"/>
                  </a:lnTo>
                  <a:lnTo>
                    <a:pt x="9590" y="3071"/>
                  </a:lnTo>
                  <a:lnTo>
                    <a:pt x="9448" y="3165"/>
                  </a:lnTo>
                  <a:lnTo>
                    <a:pt x="9354" y="3259"/>
                  </a:lnTo>
                  <a:lnTo>
                    <a:pt x="9307" y="3401"/>
                  </a:lnTo>
                  <a:lnTo>
                    <a:pt x="9259" y="3685"/>
                  </a:lnTo>
                  <a:lnTo>
                    <a:pt x="9259" y="11243"/>
                  </a:lnTo>
                  <a:lnTo>
                    <a:pt x="9307" y="11526"/>
                  </a:lnTo>
                  <a:lnTo>
                    <a:pt x="9354" y="11668"/>
                  </a:lnTo>
                  <a:lnTo>
                    <a:pt x="9448" y="11763"/>
                  </a:lnTo>
                  <a:lnTo>
                    <a:pt x="9590" y="11857"/>
                  </a:lnTo>
                  <a:lnTo>
                    <a:pt x="9685" y="11904"/>
                  </a:lnTo>
                  <a:lnTo>
                    <a:pt x="9968" y="11951"/>
                  </a:lnTo>
                  <a:lnTo>
                    <a:pt x="14408" y="11951"/>
                  </a:lnTo>
                  <a:lnTo>
                    <a:pt x="14692" y="11904"/>
                  </a:lnTo>
                  <a:lnTo>
                    <a:pt x="14834" y="11857"/>
                  </a:lnTo>
                  <a:lnTo>
                    <a:pt x="14928" y="11763"/>
                  </a:lnTo>
                  <a:lnTo>
                    <a:pt x="15023" y="11668"/>
                  </a:lnTo>
                  <a:lnTo>
                    <a:pt x="15070" y="11526"/>
                  </a:lnTo>
                  <a:lnTo>
                    <a:pt x="15164" y="11243"/>
                  </a:lnTo>
                  <a:lnTo>
                    <a:pt x="15164" y="3685"/>
                  </a:lnTo>
                  <a:lnTo>
                    <a:pt x="15070" y="3401"/>
                  </a:lnTo>
                  <a:lnTo>
                    <a:pt x="15023" y="3259"/>
                  </a:lnTo>
                  <a:lnTo>
                    <a:pt x="14928" y="3165"/>
                  </a:lnTo>
                  <a:lnTo>
                    <a:pt x="14834" y="3071"/>
                  </a:lnTo>
                  <a:lnTo>
                    <a:pt x="14692" y="2976"/>
                  </a:lnTo>
                  <a:lnTo>
                    <a:pt x="14408" y="29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2" name="Google Shape;642;p70"/>
            <p:cNvSpPr txBox="1"/>
            <p:nvPr/>
          </p:nvSpPr>
          <p:spPr>
            <a:xfrm>
              <a:off x="5004087" y="3137947"/>
              <a:ext cx="14013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Amazon API Gateway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643" name="Google Shape;6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810" y="722794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800" y="1206436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800" y="1895400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800" y="2326864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2800" y="2868838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2800" y="3282474"/>
            <a:ext cx="311400" cy="3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2800" y="3778232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7425" y="768425"/>
            <a:ext cx="311400" cy="31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70"/>
          <p:cNvGrpSpPr/>
          <p:nvPr/>
        </p:nvGrpSpPr>
        <p:grpSpPr>
          <a:xfrm>
            <a:off x="4607825" y="275636"/>
            <a:ext cx="4276550" cy="4231200"/>
            <a:chOff x="4607825" y="449025"/>
            <a:chExt cx="4276550" cy="4231200"/>
          </a:xfrm>
        </p:grpSpPr>
        <p:cxnSp>
          <p:nvCxnSpPr>
            <p:cNvPr id="652" name="Google Shape;652;p70"/>
            <p:cNvCxnSpPr/>
            <p:nvPr/>
          </p:nvCxnSpPr>
          <p:spPr>
            <a:xfrm>
              <a:off x="6703025" y="449025"/>
              <a:ext cx="0" cy="4231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70"/>
            <p:cNvCxnSpPr/>
            <p:nvPr/>
          </p:nvCxnSpPr>
          <p:spPr>
            <a:xfrm>
              <a:off x="4607825" y="1934948"/>
              <a:ext cx="2098200" cy="7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Google Shape;654;p70"/>
            <p:cNvSpPr/>
            <p:nvPr/>
          </p:nvSpPr>
          <p:spPr>
            <a:xfrm>
              <a:off x="4618950" y="449025"/>
              <a:ext cx="18816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Compute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5" name="Google Shape;655;p70"/>
            <p:cNvSpPr/>
            <p:nvPr/>
          </p:nvSpPr>
          <p:spPr>
            <a:xfrm>
              <a:off x="7000675" y="4490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Data store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6" name="Google Shape;656;p70"/>
            <p:cNvSpPr/>
            <p:nvPr/>
          </p:nvSpPr>
          <p:spPr>
            <a:xfrm>
              <a:off x="4617900" y="44387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Application Integration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657" name="Google Shape;657;p70"/>
            <p:cNvGrpSpPr/>
            <p:nvPr/>
          </p:nvGrpSpPr>
          <p:grpSpPr>
            <a:xfrm>
              <a:off x="4671775" y="2195882"/>
              <a:ext cx="1733612" cy="1115515"/>
              <a:chOff x="4671775" y="2195882"/>
              <a:chExt cx="1733612" cy="1115515"/>
            </a:xfrm>
          </p:grpSpPr>
          <p:sp>
            <p:nvSpPr>
              <p:cNvPr id="658" name="Google Shape;658;p70"/>
              <p:cNvSpPr txBox="1"/>
              <p:nvPr/>
            </p:nvSpPr>
            <p:spPr>
              <a:xfrm>
                <a:off x="5004087" y="2195882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EventBridge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59" name="Google Shape;659;p70"/>
              <p:cNvSpPr txBox="1"/>
              <p:nvPr/>
            </p:nvSpPr>
            <p:spPr>
              <a:xfrm>
                <a:off x="5004087" y="2654282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Step Functions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0" name="Google Shape;660;p70"/>
              <p:cNvSpPr txBox="1"/>
              <p:nvPr/>
            </p:nvSpPr>
            <p:spPr>
              <a:xfrm>
                <a:off x="5004087" y="3148757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SQS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of a magnifying glass with a chart below it. " id="661" name="Google Shape;661;p70"/>
              <p:cNvSpPr/>
              <p:nvPr/>
            </p:nvSpPr>
            <p:spPr>
              <a:xfrm>
                <a:off x="4671775" y="3145611"/>
                <a:ext cx="175806" cy="165785"/>
              </a:xfrm>
              <a:custGeom>
                <a:rect b="b" l="l" r="r" t="t"/>
                <a:pathLst>
                  <a:path extrusionOk="0" h="14882" w="15778">
                    <a:moveTo>
                      <a:pt x="4488" y="3308"/>
                    </a:moveTo>
                    <a:lnTo>
                      <a:pt x="3165" y="7087"/>
                    </a:lnTo>
                    <a:lnTo>
                      <a:pt x="0" y="7087"/>
                    </a:lnTo>
                    <a:lnTo>
                      <a:pt x="0" y="8032"/>
                    </a:lnTo>
                    <a:lnTo>
                      <a:pt x="3826" y="8032"/>
                    </a:lnTo>
                    <a:lnTo>
                      <a:pt x="4960" y="4819"/>
                    </a:lnTo>
                    <a:lnTo>
                      <a:pt x="6283" y="9260"/>
                    </a:lnTo>
                    <a:lnTo>
                      <a:pt x="7322" y="9260"/>
                    </a:lnTo>
                    <a:lnTo>
                      <a:pt x="8361" y="5953"/>
                    </a:lnTo>
                    <a:lnTo>
                      <a:pt x="9401" y="8032"/>
                    </a:lnTo>
                    <a:lnTo>
                      <a:pt x="10629" y="8032"/>
                    </a:lnTo>
                    <a:lnTo>
                      <a:pt x="10629" y="7087"/>
                    </a:lnTo>
                    <a:lnTo>
                      <a:pt x="9968" y="7087"/>
                    </a:lnTo>
                    <a:lnTo>
                      <a:pt x="8787" y="4678"/>
                    </a:lnTo>
                    <a:lnTo>
                      <a:pt x="7795" y="4678"/>
                    </a:lnTo>
                    <a:lnTo>
                      <a:pt x="6803" y="7654"/>
                    </a:lnTo>
                    <a:lnTo>
                      <a:pt x="5527" y="3308"/>
                    </a:lnTo>
                    <a:close/>
                    <a:moveTo>
                      <a:pt x="6472" y="1"/>
                    </a:moveTo>
                    <a:lnTo>
                      <a:pt x="5905" y="95"/>
                    </a:lnTo>
                    <a:lnTo>
                      <a:pt x="5338" y="237"/>
                    </a:lnTo>
                    <a:lnTo>
                      <a:pt x="4771" y="426"/>
                    </a:lnTo>
                    <a:lnTo>
                      <a:pt x="4252" y="662"/>
                    </a:lnTo>
                    <a:lnTo>
                      <a:pt x="3779" y="946"/>
                    </a:lnTo>
                    <a:lnTo>
                      <a:pt x="3307" y="1276"/>
                    </a:lnTo>
                    <a:lnTo>
                      <a:pt x="2834" y="1654"/>
                    </a:lnTo>
                    <a:lnTo>
                      <a:pt x="2409" y="2079"/>
                    </a:lnTo>
                    <a:lnTo>
                      <a:pt x="2079" y="2552"/>
                    </a:lnTo>
                    <a:lnTo>
                      <a:pt x="1748" y="3024"/>
                    </a:lnTo>
                    <a:lnTo>
                      <a:pt x="1465" y="3544"/>
                    </a:lnTo>
                    <a:lnTo>
                      <a:pt x="1276" y="4063"/>
                    </a:lnTo>
                    <a:lnTo>
                      <a:pt x="1087" y="4583"/>
                    </a:lnTo>
                    <a:lnTo>
                      <a:pt x="992" y="5197"/>
                    </a:lnTo>
                    <a:lnTo>
                      <a:pt x="898" y="5764"/>
                    </a:lnTo>
                    <a:lnTo>
                      <a:pt x="2126" y="5764"/>
                    </a:lnTo>
                    <a:lnTo>
                      <a:pt x="2173" y="5292"/>
                    </a:lnTo>
                    <a:lnTo>
                      <a:pt x="2268" y="4867"/>
                    </a:lnTo>
                    <a:lnTo>
                      <a:pt x="2409" y="4394"/>
                    </a:lnTo>
                    <a:lnTo>
                      <a:pt x="2598" y="4016"/>
                    </a:lnTo>
                    <a:lnTo>
                      <a:pt x="2787" y="3591"/>
                    </a:lnTo>
                    <a:lnTo>
                      <a:pt x="3071" y="3213"/>
                    </a:lnTo>
                    <a:lnTo>
                      <a:pt x="3354" y="2835"/>
                    </a:lnTo>
                    <a:lnTo>
                      <a:pt x="3685" y="2505"/>
                    </a:lnTo>
                    <a:lnTo>
                      <a:pt x="4063" y="2221"/>
                    </a:lnTo>
                    <a:lnTo>
                      <a:pt x="4441" y="1938"/>
                    </a:lnTo>
                    <a:lnTo>
                      <a:pt x="4819" y="1702"/>
                    </a:lnTo>
                    <a:lnTo>
                      <a:pt x="5244" y="1513"/>
                    </a:lnTo>
                    <a:lnTo>
                      <a:pt x="5669" y="1371"/>
                    </a:lnTo>
                    <a:lnTo>
                      <a:pt x="6141" y="1276"/>
                    </a:lnTo>
                    <a:lnTo>
                      <a:pt x="6614" y="1229"/>
                    </a:lnTo>
                    <a:lnTo>
                      <a:pt x="7086" y="1182"/>
                    </a:lnTo>
                    <a:lnTo>
                      <a:pt x="7606" y="1229"/>
                    </a:lnTo>
                    <a:lnTo>
                      <a:pt x="8078" y="1276"/>
                    </a:lnTo>
                    <a:lnTo>
                      <a:pt x="8550" y="1371"/>
                    </a:lnTo>
                    <a:lnTo>
                      <a:pt x="8976" y="1560"/>
                    </a:lnTo>
                    <a:lnTo>
                      <a:pt x="9401" y="1749"/>
                    </a:lnTo>
                    <a:lnTo>
                      <a:pt x="9826" y="1985"/>
                    </a:lnTo>
                    <a:lnTo>
                      <a:pt x="10251" y="2316"/>
                    </a:lnTo>
                    <a:lnTo>
                      <a:pt x="10582" y="2646"/>
                    </a:lnTo>
                    <a:lnTo>
                      <a:pt x="10960" y="3024"/>
                    </a:lnTo>
                    <a:lnTo>
                      <a:pt x="11243" y="3402"/>
                    </a:lnTo>
                    <a:lnTo>
                      <a:pt x="11479" y="3827"/>
                    </a:lnTo>
                    <a:lnTo>
                      <a:pt x="11715" y="4252"/>
                    </a:lnTo>
                    <a:lnTo>
                      <a:pt x="11857" y="4725"/>
                    </a:lnTo>
                    <a:lnTo>
                      <a:pt x="11952" y="5197"/>
                    </a:lnTo>
                    <a:lnTo>
                      <a:pt x="12046" y="5670"/>
                    </a:lnTo>
                    <a:lnTo>
                      <a:pt x="12046" y="6189"/>
                    </a:lnTo>
                    <a:lnTo>
                      <a:pt x="12046" y="6662"/>
                    </a:lnTo>
                    <a:lnTo>
                      <a:pt x="11952" y="7181"/>
                    </a:lnTo>
                    <a:lnTo>
                      <a:pt x="11857" y="7654"/>
                    </a:lnTo>
                    <a:lnTo>
                      <a:pt x="11715" y="8079"/>
                    </a:lnTo>
                    <a:lnTo>
                      <a:pt x="11479" y="8504"/>
                    </a:lnTo>
                    <a:lnTo>
                      <a:pt x="11243" y="8929"/>
                    </a:lnTo>
                    <a:lnTo>
                      <a:pt x="10960" y="9307"/>
                    </a:lnTo>
                    <a:lnTo>
                      <a:pt x="10582" y="9685"/>
                    </a:lnTo>
                    <a:lnTo>
                      <a:pt x="10251" y="10063"/>
                    </a:lnTo>
                    <a:lnTo>
                      <a:pt x="9826" y="10346"/>
                    </a:lnTo>
                    <a:lnTo>
                      <a:pt x="9401" y="10582"/>
                    </a:lnTo>
                    <a:lnTo>
                      <a:pt x="8976" y="10771"/>
                    </a:lnTo>
                    <a:lnTo>
                      <a:pt x="8550" y="10960"/>
                    </a:lnTo>
                    <a:lnTo>
                      <a:pt x="8078" y="11055"/>
                    </a:lnTo>
                    <a:lnTo>
                      <a:pt x="7606" y="11149"/>
                    </a:lnTo>
                    <a:lnTo>
                      <a:pt x="7086" y="11149"/>
                    </a:lnTo>
                    <a:lnTo>
                      <a:pt x="6519" y="11102"/>
                    </a:lnTo>
                    <a:lnTo>
                      <a:pt x="5952" y="11055"/>
                    </a:lnTo>
                    <a:lnTo>
                      <a:pt x="5433" y="10866"/>
                    </a:lnTo>
                    <a:lnTo>
                      <a:pt x="4913" y="10677"/>
                    </a:lnTo>
                    <a:lnTo>
                      <a:pt x="4441" y="10394"/>
                    </a:lnTo>
                    <a:lnTo>
                      <a:pt x="4015" y="10110"/>
                    </a:lnTo>
                    <a:lnTo>
                      <a:pt x="3638" y="9732"/>
                    </a:lnTo>
                    <a:lnTo>
                      <a:pt x="3260" y="9354"/>
                    </a:lnTo>
                    <a:lnTo>
                      <a:pt x="1795" y="9354"/>
                    </a:lnTo>
                    <a:lnTo>
                      <a:pt x="2220" y="10016"/>
                    </a:lnTo>
                    <a:lnTo>
                      <a:pt x="2740" y="10582"/>
                    </a:lnTo>
                    <a:lnTo>
                      <a:pt x="3307" y="11102"/>
                    </a:lnTo>
                    <a:lnTo>
                      <a:pt x="3968" y="11527"/>
                    </a:lnTo>
                    <a:lnTo>
                      <a:pt x="4677" y="11905"/>
                    </a:lnTo>
                    <a:lnTo>
                      <a:pt x="5433" y="12141"/>
                    </a:lnTo>
                    <a:lnTo>
                      <a:pt x="6236" y="12283"/>
                    </a:lnTo>
                    <a:lnTo>
                      <a:pt x="7086" y="12330"/>
                    </a:lnTo>
                    <a:lnTo>
                      <a:pt x="7653" y="12330"/>
                    </a:lnTo>
                    <a:lnTo>
                      <a:pt x="8173" y="12236"/>
                    </a:lnTo>
                    <a:lnTo>
                      <a:pt x="8692" y="12141"/>
                    </a:lnTo>
                    <a:lnTo>
                      <a:pt x="9165" y="12000"/>
                    </a:lnTo>
                    <a:lnTo>
                      <a:pt x="9637" y="11763"/>
                    </a:lnTo>
                    <a:lnTo>
                      <a:pt x="10109" y="11527"/>
                    </a:lnTo>
                    <a:lnTo>
                      <a:pt x="10582" y="11244"/>
                    </a:lnTo>
                    <a:lnTo>
                      <a:pt x="11007" y="10913"/>
                    </a:lnTo>
                    <a:lnTo>
                      <a:pt x="14975" y="14881"/>
                    </a:lnTo>
                    <a:lnTo>
                      <a:pt x="15778" y="14078"/>
                    </a:lnTo>
                    <a:lnTo>
                      <a:pt x="11857" y="10110"/>
                    </a:lnTo>
                    <a:lnTo>
                      <a:pt x="12141" y="9685"/>
                    </a:lnTo>
                    <a:lnTo>
                      <a:pt x="12424" y="9213"/>
                    </a:lnTo>
                    <a:lnTo>
                      <a:pt x="12660" y="8740"/>
                    </a:lnTo>
                    <a:lnTo>
                      <a:pt x="12896" y="8268"/>
                    </a:lnTo>
                    <a:lnTo>
                      <a:pt x="13038" y="7795"/>
                    </a:lnTo>
                    <a:lnTo>
                      <a:pt x="13180" y="7276"/>
                    </a:lnTo>
                    <a:lnTo>
                      <a:pt x="13227" y="6756"/>
                    </a:lnTo>
                    <a:lnTo>
                      <a:pt x="13274" y="6189"/>
                    </a:lnTo>
                    <a:lnTo>
                      <a:pt x="13227" y="5528"/>
                    </a:lnTo>
                    <a:lnTo>
                      <a:pt x="13133" y="4914"/>
                    </a:lnTo>
                    <a:lnTo>
                      <a:pt x="12991" y="4347"/>
                    </a:lnTo>
                    <a:lnTo>
                      <a:pt x="12802" y="3780"/>
                    </a:lnTo>
                    <a:lnTo>
                      <a:pt x="12566" y="3260"/>
                    </a:lnTo>
                    <a:lnTo>
                      <a:pt x="12235" y="2741"/>
                    </a:lnTo>
                    <a:lnTo>
                      <a:pt x="11857" y="2268"/>
                    </a:lnTo>
                    <a:lnTo>
                      <a:pt x="11479" y="1796"/>
                    </a:lnTo>
                    <a:lnTo>
                      <a:pt x="11007" y="1371"/>
                    </a:lnTo>
                    <a:lnTo>
                      <a:pt x="10534" y="993"/>
                    </a:lnTo>
                    <a:lnTo>
                      <a:pt x="10015" y="710"/>
                    </a:lnTo>
                    <a:lnTo>
                      <a:pt x="9448" y="426"/>
                    </a:lnTo>
                    <a:lnTo>
                      <a:pt x="8928" y="237"/>
                    </a:lnTo>
                    <a:lnTo>
                      <a:pt x="8314" y="95"/>
                    </a:lnTo>
                    <a:lnTo>
                      <a:pt x="7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662" name="Google Shape;662;p70"/>
            <p:cNvGrpSpPr/>
            <p:nvPr/>
          </p:nvGrpSpPr>
          <p:grpSpPr>
            <a:xfrm>
              <a:off x="7408675" y="1046025"/>
              <a:ext cx="1401300" cy="1075875"/>
              <a:chOff x="7408675" y="1046025"/>
              <a:chExt cx="1401300" cy="1075875"/>
            </a:xfrm>
          </p:grpSpPr>
          <p:sp>
            <p:nvSpPr>
              <p:cNvPr id="663" name="Google Shape;663;p70"/>
              <p:cNvSpPr txBox="1"/>
              <p:nvPr/>
            </p:nvSpPr>
            <p:spPr>
              <a:xfrm>
                <a:off x="7408675" y="1046025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S3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4" name="Google Shape;664;p70"/>
              <p:cNvSpPr txBox="1"/>
              <p:nvPr/>
            </p:nvSpPr>
            <p:spPr>
              <a:xfrm>
                <a:off x="7408675" y="1504425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EFS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5" name="Google Shape;665;p70"/>
              <p:cNvSpPr txBox="1"/>
              <p:nvPr/>
            </p:nvSpPr>
            <p:spPr>
              <a:xfrm>
                <a:off x="7408675" y="1998900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DynamoDB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666" name="Google Shape;666;p70"/>
            <p:cNvGrpSpPr/>
            <p:nvPr/>
          </p:nvGrpSpPr>
          <p:grpSpPr>
            <a:xfrm>
              <a:off x="7408675" y="2469655"/>
              <a:ext cx="1401300" cy="1828852"/>
              <a:chOff x="7408675" y="2469655"/>
              <a:chExt cx="1401300" cy="1828852"/>
            </a:xfrm>
          </p:grpSpPr>
          <p:sp>
            <p:nvSpPr>
              <p:cNvPr id="667" name="Google Shape;667;p70"/>
              <p:cNvSpPr txBox="1"/>
              <p:nvPr/>
            </p:nvSpPr>
            <p:spPr>
              <a:xfrm>
                <a:off x="7408675" y="246965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Aurora Serverless &amp; DSQL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8" name="Google Shape;668;p70"/>
              <p:cNvSpPr txBox="1"/>
              <p:nvPr/>
            </p:nvSpPr>
            <p:spPr>
              <a:xfrm>
                <a:off x="7408675" y="3575983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OpenSearch Serverless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9" name="Google Shape;669;p70"/>
              <p:cNvSpPr txBox="1"/>
              <p:nvPr/>
            </p:nvSpPr>
            <p:spPr>
              <a:xfrm>
                <a:off x="7408675" y="4052206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Amazon ElastiCache Serverless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670" name="Google Shape;670;p70"/>
            <p:cNvGrpSpPr/>
            <p:nvPr/>
          </p:nvGrpSpPr>
          <p:grpSpPr>
            <a:xfrm>
              <a:off x="5004087" y="1046025"/>
              <a:ext cx="1401300" cy="581400"/>
              <a:chOff x="5004087" y="1046025"/>
              <a:chExt cx="1401300" cy="581400"/>
            </a:xfrm>
          </p:grpSpPr>
          <p:sp>
            <p:nvSpPr>
              <p:cNvPr id="671" name="Google Shape;671;p70"/>
              <p:cNvSpPr txBox="1"/>
              <p:nvPr/>
            </p:nvSpPr>
            <p:spPr>
              <a:xfrm>
                <a:off x="5004087" y="1046025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AWS Lambda</a:t>
                </a:r>
                <a:endParaRPr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72" name="Google Shape;672;p70"/>
              <p:cNvSpPr txBox="1"/>
              <p:nvPr/>
            </p:nvSpPr>
            <p:spPr>
              <a:xfrm>
                <a:off x="5004087" y="1504425"/>
                <a:ext cx="1401300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AWS Fargate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pic>
        <p:nvPicPr>
          <p:cNvPr id="673" name="Google Shape;673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7425" y="1206425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7425" y="1739700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37425" y="2235525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37425" y="2890650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37426" y="3374297"/>
            <a:ext cx="311400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37425" y="3857950"/>
            <a:ext cx="311400" cy="3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/>
          <p:nvPr/>
        </p:nvSpPr>
        <p:spPr>
          <a:xfrm>
            <a:off x="1723089" y="343715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684" name="Google Shape;684;p71"/>
          <p:cNvGrpSpPr/>
          <p:nvPr/>
        </p:nvGrpSpPr>
        <p:grpSpPr>
          <a:xfrm>
            <a:off x="2912575" y="3034684"/>
            <a:ext cx="543525" cy="265250"/>
            <a:chOff x="3195113" y="380063"/>
            <a:chExt cx="543525" cy="265250"/>
          </a:xfrm>
        </p:grpSpPr>
        <p:cxnSp>
          <p:nvCxnSpPr>
            <p:cNvPr id="685" name="Google Shape;685;p71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71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71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8" name="Google Shape;688;p71"/>
          <p:cNvSpPr txBox="1"/>
          <p:nvPr>
            <p:ph type="title"/>
          </p:nvPr>
        </p:nvSpPr>
        <p:spPr>
          <a:xfrm>
            <a:off x="542575" y="1669113"/>
            <a:ext cx="4296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Use Case:</a:t>
            </a:r>
            <a:r>
              <a:rPr lang="en"/>
              <a:t> </a:t>
            </a:r>
            <a:r>
              <a:rPr lang="en" sz="2400"/>
              <a:t>DoorDash Processed More Than 10 Million Sweepstakes Entries on AWS</a:t>
            </a:r>
            <a:endParaRPr sz="2400"/>
          </a:p>
        </p:txBody>
      </p:sp>
      <p:pic>
        <p:nvPicPr>
          <p:cNvPr id="689" name="Google Shape;6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0" y="1774624"/>
            <a:ext cx="3253600" cy="15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175"/>
            <a:ext cx="9144003" cy="368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3"/>
          <p:cNvSpPr/>
          <p:nvPr/>
        </p:nvSpPr>
        <p:spPr>
          <a:xfrm>
            <a:off x="2395616" y="2418184"/>
            <a:ext cx="2128500" cy="432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3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0" name="Google Shape;700;p73"/>
          <p:cNvSpPr/>
          <p:nvPr/>
        </p:nvSpPr>
        <p:spPr>
          <a:xfrm>
            <a:off x="4562633" y="2418184"/>
            <a:ext cx="2128500" cy="432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3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1" name="Google Shape;701;p73"/>
          <p:cNvSpPr/>
          <p:nvPr/>
        </p:nvSpPr>
        <p:spPr>
          <a:xfrm>
            <a:off x="6729649" y="2418184"/>
            <a:ext cx="2128500" cy="432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3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2" name="Google Shape;702;p73"/>
          <p:cNvSpPr/>
          <p:nvPr/>
        </p:nvSpPr>
        <p:spPr>
          <a:xfrm>
            <a:off x="228600" y="2418184"/>
            <a:ext cx="2128500" cy="432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3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3" name="Google Shape;703;p73"/>
          <p:cNvSpPr txBox="1"/>
          <p:nvPr>
            <p:ph idx="1" type="subTitle"/>
          </p:nvPr>
        </p:nvSpPr>
        <p:spPr>
          <a:xfrm>
            <a:off x="228600" y="2418184"/>
            <a:ext cx="1632000" cy="432000"/>
          </a:xfrm>
          <a:prstGeom prst="rect">
            <a:avLst/>
          </a:prstGeom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9"/>
              <a:t>AWS Lambda</a:t>
            </a:r>
            <a:endParaRPr sz="1119"/>
          </a:p>
        </p:txBody>
      </p:sp>
      <p:sp>
        <p:nvSpPr>
          <p:cNvPr id="704" name="Google Shape;704;p73"/>
          <p:cNvSpPr txBox="1"/>
          <p:nvPr>
            <p:ph idx="2" type="subTitle"/>
          </p:nvPr>
        </p:nvSpPr>
        <p:spPr>
          <a:xfrm>
            <a:off x="2395616" y="2418184"/>
            <a:ext cx="1632000" cy="432000"/>
          </a:xfrm>
          <a:prstGeom prst="rect">
            <a:avLst/>
          </a:prstGeom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9"/>
              <a:t>Amazon API Gateway</a:t>
            </a:r>
            <a:endParaRPr sz="1119"/>
          </a:p>
        </p:txBody>
      </p:sp>
      <p:sp>
        <p:nvSpPr>
          <p:cNvPr id="705" name="Google Shape;705;p73"/>
          <p:cNvSpPr txBox="1"/>
          <p:nvPr>
            <p:ph idx="3" type="subTitle"/>
          </p:nvPr>
        </p:nvSpPr>
        <p:spPr>
          <a:xfrm>
            <a:off x="4562633" y="2418184"/>
            <a:ext cx="1632000" cy="432000"/>
          </a:xfrm>
          <a:prstGeom prst="rect">
            <a:avLst/>
          </a:prstGeom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9"/>
              <a:t>Amazon Route 53</a:t>
            </a:r>
            <a:endParaRPr sz="1119"/>
          </a:p>
        </p:txBody>
      </p:sp>
      <p:sp>
        <p:nvSpPr>
          <p:cNvPr id="706" name="Google Shape;706;p73"/>
          <p:cNvSpPr txBox="1"/>
          <p:nvPr>
            <p:ph idx="4" type="subTitle"/>
          </p:nvPr>
        </p:nvSpPr>
        <p:spPr>
          <a:xfrm>
            <a:off x="6729649" y="2418184"/>
            <a:ext cx="1632000" cy="432000"/>
          </a:xfrm>
          <a:prstGeom prst="rect">
            <a:avLst/>
          </a:prstGeom>
        </p:spPr>
        <p:txBody>
          <a:bodyPr anchorCtr="0" anchor="ctr" bIns="113675" lIns="113675" spcFirstLastPara="1" rIns="113675" wrap="square" tIns="11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9"/>
              <a:t>Amazon SQS</a:t>
            </a:r>
            <a:endParaRPr sz="1119"/>
          </a:p>
        </p:txBody>
      </p:sp>
      <p:sp>
        <p:nvSpPr>
          <p:cNvPr id="707" name="Google Shape;707;p73"/>
          <p:cNvSpPr txBox="1"/>
          <p:nvPr>
            <p:ph type="title"/>
          </p:nvPr>
        </p:nvSpPr>
        <p:spPr>
          <a:xfrm>
            <a:off x="228600" y="256925"/>
            <a:ext cx="6940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 Used by DoorDash</a:t>
            </a:r>
            <a:endParaRPr/>
          </a:p>
        </p:txBody>
      </p:sp>
      <p:sp>
        <p:nvSpPr>
          <p:cNvPr id="708" name="Google Shape;708;p73"/>
          <p:cNvSpPr txBox="1"/>
          <p:nvPr/>
        </p:nvSpPr>
        <p:spPr>
          <a:xfrm>
            <a:off x="1740100" y="2412665"/>
            <a:ext cx="62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675" lIns="113675" spcFirstLastPara="1" rIns="170525" wrap="square" tIns="113675">
            <a:noAutofit/>
          </a:bodyPr>
          <a:lstStyle/>
          <a:p>
            <a:pPr indent="-363206" lvl="0" marL="56849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43"/>
              <a:buFont typeface="Poppins"/>
              <a:buChar char="➔"/>
            </a:pPr>
            <a:r>
              <a:t/>
            </a:r>
            <a:endParaRPr sz="1243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09" name="Google Shape;709;p73"/>
          <p:cNvGrpSpPr/>
          <p:nvPr/>
        </p:nvGrpSpPr>
        <p:grpSpPr>
          <a:xfrm>
            <a:off x="7677694" y="935875"/>
            <a:ext cx="1107829" cy="1205570"/>
            <a:chOff x="6219513" y="1474206"/>
            <a:chExt cx="890968" cy="969576"/>
          </a:xfrm>
        </p:grpSpPr>
        <p:sp>
          <p:nvSpPr>
            <p:cNvPr id="710" name="Google Shape;710;p73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236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11" name="Google Shape;711;p73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236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12" name="Google Shape;712;p73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236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13" name="Google Shape;713;p73"/>
          <p:cNvSpPr txBox="1"/>
          <p:nvPr/>
        </p:nvSpPr>
        <p:spPr>
          <a:xfrm>
            <a:off x="3902267" y="2412665"/>
            <a:ext cx="62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675" lIns="113675" spcFirstLastPara="1" rIns="170525" wrap="square" tIns="113675">
            <a:noAutofit/>
          </a:bodyPr>
          <a:lstStyle/>
          <a:p>
            <a:pPr indent="-363206" lvl="0" marL="56849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43"/>
              <a:buFont typeface="Poppins"/>
              <a:buChar char="➔"/>
            </a:pPr>
            <a:r>
              <a:t/>
            </a:r>
            <a:endParaRPr sz="1243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p73"/>
          <p:cNvSpPr txBox="1"/>
          <p:nvPr/>
        </p:nvSpPr>
        <p:spPr>
          <a:xfrm>
            <a:off x="6064434" y="2412665"/>
            <a:ext cx="62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675" lIns="113675" spcFirstLastPara="1" rIns="170525" wrap="square" tIns="113675">
            <a:noAutofit/>
          </a:bodyPr>
          <a:lstStyle/>
          <a:p>
            <a:pPr indent="-363206" lvl="0" marL="56849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43"/>
              <a:buFont typeface="Poppins"/>
              <a:buChar char="➔"/>
            </a:pPr>
            <a:r>
              <a:t/>
            </a:r>
            <a:endParaRPr sz="1243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5" name="Google Shape;715;p73"/>
          <p:cNvSpPr txBox="1"/>
          <p:nvPr/>
        </p:nvSpPr>
        <p:spPr>
          <a:xfrm>
            <a:off x="8226601" y="2412665"/>
            <a:ext cx="621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675" lIns="113675" spcFirstLastPara="1" rIns="170525" wrap="square" tIns="113675">
            <a:noAutofit/>
          </a:bodyPr>
          <a:lstStyle/>
          <a:p>
            <a:pPr indent="-363206" lvl="0" marL="56849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43"/>
              <a:buFont typeface="Poppins"/>
              <a:buChar char="➔"/>
            </a:pPr>
            <a:r>
              <a:t/>
            </a:r>
            <a:endParaRPr sz="1243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6" name="Google Shape;7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300" y="3429650"/>
            <a:ext cx="2797200" cy="13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4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22" name="Google Shape;722;p74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/>
        </p:nvSpPr>
        <p:spPr>
          <a:xfrm>
            <a:off x="499875" y="1502000"/>
            <a:ext cx="37629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EBB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E. N. Mingle</a:t>
            </a:r>
            <a:br>
              <a:rPr lang="en" sz="3200">
                <a:solidFill>
                  <a:srgbClr val="00EBB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</a:br>
            <a:r>
              <a:rPr lang="en" sz="3200">
                <a:solidFill>
                  <a:srgbClr val="00EBB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@native_niiakwei</a:t>
            </a:r>
            <a:endParaRPr sz="3200">
              <a:solidFill>
                <a:srgbClr val="00EBB3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3">
            <a:alphaModFix/>
          </a:blip>
          <a:srcRect b="26227" l="7040" r="15506" t="15527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2" name="Google Shape;482;p58"/>
          <p:cNvSpPr txBox="1"/>
          <p:nvPr/>
        </p:nvSpPr>
        <p:spPr>
          <a:xfrm>
            <a:off x="445700" y="2951725"/>
            <a:ext cx="3879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AWS Authorized Instructor | AWS Community Builder | Cloud Consultant</a:t>
            </a:r>
            <a:endParaRPr sz="19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8" name="Google Shape;488;p59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9" name="Google Shape;489;p59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90" name="Google Shape;490;p59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91" name="Google Shape;491;p59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92" name="Google Shape;492;p59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93" name="Google Shape;493;p59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9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59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9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59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59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9" name="Google Shape;499;p59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0" name="Google Shape;500;p59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1" name="Google Shape;501;p59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2" name="Google Shape;502;p59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3" name="Google Shape;503;p59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04" name="Google Shape;504;p59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Serverless Architecture</a:t>
            </a:r>
            <a:endParaRPr/>
          </a:p>
        </p:txBody>
      </p:sp>
      <p:sp>
        <p:nvSpPr>
          <p:cNvPr id="505" name="Google Shape;505;p59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Shared Responsibility Model</a:t>
            </a:r>
            <a:endParaRPr/>
          </a:p>
        </p:txBody>
      </p:sp>
      <p:sp>
        <p:nvSpPr>
          <p:cNvPr id="506" name="Google Shape;506;p59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x Serverless</a:t>
            </a:r>
            <a:endParaRPr/>
          </a:p>
        </p:txBody>
      </p:sp>
      <p:sp>
        <p:nvSpPr>
          <p:cNvPr id="507" name="Google Shape;507;p59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Serverless</a:t>
            </a:r>
            <a:endParaRPr/>
          </a:p>
        </p:txBody>
      </p:sp>
      <p:sp>
        <p:nvSpPr>
          <p:cNvPr id="508" name="Google Shape;508;p59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DoorDash</a:t>
            </a:r>
            <a:endParaRPr/>
          </a:p>
        </p:txBody>
      </p:sp>
      <p:sp>
        <p:nvSpPr>
          <p:cNvPr id="509" name="Google Shape;509;p59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Lambda + SNS + EventBridge</a:t>
            </a:r>
            <a:endParaRPr/>
          </a:p>
        </p:txBody>
      </p:sp>
      <p:sp>
        <p:nvSpPr>
          <p:cNvPr id="510" name="Google Shape;510;p59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11" name="Google Shape;511;p59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2" name="Google Shape;512;p59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60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18" name="Google Shape;518;p6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9" name="Google Shape;519;p6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0" name="Google Shape;520;p6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21" name="Google Shape;521;p60"/>
          <p:cNvSpPr txBox="1"/>
          <p:nvPr>
            <p:ph idx="1" type="body"/>
          </p:nvPr>
        </p:nvSpPr>
        <p:spPr>
          <a:xfrm>
            <a:off x="4618950" y="1040103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00EBB3"/>
                </a:solidFill>
              </a:rPr>
              <a:t>suffix</a:t>
            </a:r>
            <a:endParaRPr b="1" i="1" sz="2400">
              <a:solidFill>
                <a:srgbClr val="00EBB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Definitions</a:t>
            </a:r>
            <a:endParaRPr sz="19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/>
            </a:br>
            <a:r>
              <a:rPr lang="en" sz="1900"/>
              <a:t>The suffix -less means without. It is used to form adjectives that indicate the </a:t>
            </a:r>
            <a:r>
              <a:rPr lang="en" sz="1900"/>
              <a:t>absence</a:t>
            </a:r>
            <a:r>
              <a:rPr lang="en" sz="1900"/>
              <a:t> of something.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</a:t>
            </a:r>
            <a:r>
              <a:rPr lang="en" sz="1900"/>
              <a:t>g. borderless - </a:t>
            </a:r>
            <a:r>
              <a:rPr i="1" lang="en" sz="1900"/>
              <a:t>without border</a:t>
            </a:r>
            <a:endParaRPr i="1"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</a:t>
            </a:r>
            <a:r>
              <a:rPr lang="en" sz="1900"/>
              <a:t>aperless - </a:t>
            </a:r>
            <a:r>
              <a:rPr i="1" lang="en" sz="1900"/>
              <a:t>without paper</a:t>
            </a:r>
            <a:endParaRPr i="1" sz="19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22" name="Google Shape;522;p60"/>
          <p:cNvSpPr txBox="1"/>
          <p:nvPr>
            <p:ph type="title"/>
          </p:nvPr>
        </p:nvSpPr>
        <p:spPr>
          <a:xfrm>
            <a:off x="228600" y="1743378"/>
            <a:ext cx="4296600" cy="19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-</a:t>
            </a:r>
            <a:r>
              <a:rPr lang="en" sz="7500"/>
              <a:t>l</a:t>
            </a:r>
            <a:r>
              <a:rPr lang="en" sz="7500"/>
              <a:t>ess</a:t>
            </a:r>
            <a:br>
              <a:rPr lang="en" sz="7500"/>
            </a:br>
            <a:r>
              <a:rPr lang="en" sz="4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[lɛs]</a:t>
            </a:r>
            <a:endParaRPr sz="10600">
              <a:solidFill>
                <a:schemeClr val="dk1"/>
              </a:solidFill>
            </a:endParaRPr>
          </a:p>
        </p:txBody>
      </p:sp>
      <p:sp>
        <p:nvSpPr>
          <p:cNvPr id="523" name="Google Shape;523;p6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61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29" name="Google Shape;529;p61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0" name="Google Shape;530;p61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1" name="Google Shape;531;p61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32" name="Google Shape;532;p61"/>
          <p:cNvSpPr txBox="1"/>
          <p:nvPr>
            <p:ph idx="1" type="body"/>
          </p:nvPr>
        </p:nvSpPr>
        <p:spPr>
          <a:xfrm>
            <a:off x="4618950" y="1040103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00EBB3"/>
                </a:solidFill>
              </a:rPr>
              <a:t>adjective</a:t>
            </a:r>
            <a:endParaRPr b="1" i="1" sz="2100">
              <a:solidFill>
                <a:srgbClr val="00EBB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without servers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1"/>
          <p:cNvSpPr txBox="1"/>
          <p:nvPr>
            <p:ph type="title"/>
          </p:nvPr>
        </p:nvSpPr>
        <p:spPr>
          <a:xfrm>
            <a:off x="228600" y="1743378"/>
            <a:ext cx="42966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</a:t>
            </a:r>
            <a:r>
              <a:rPr lang="en" sz="5600"/>
              <a:t>erverless</a:t>
            </a:r>
            <a:br>
              <a:rPr lang="en" sz="5600"/>
            </a:br>
            <a:r>
              <a:rPr lang="en" sz="4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[səːvəlɛs]</a:t>
            </a:r>
            <a:endParaRPr sz="5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 txBox="1"/>
          <p:nvPr>
            <p:ph type="title"/>
          </p:nvPr>
        </p:nvSpPr>
        <p:spPr>
          <a:xfrm>
            <a:off x="1970675" y="1838881"/>
            <a:ext cx="52965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not quite</a:t>
            </a:r>
            <a:endParaRPr sz="3700"/>
          </a:p>
        </p:txBody>
      </p:sp>
      <p:pic>
        <p:nvPicPr>
          <p:cNvPr id="539" name="Google Shape;5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835" y="2503250"/>
            <a:ext cx="2136225" cy="213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62"/>
          <p:cNvGrpSpPr/>
          <p:nvPr/>
        </p:nvGrpSpPr>
        <p:grpSpPr>
          <a:xfrm>
            <a:off x="2483949" y="843559"/>
            <a:ext cx="543525" cy="265250"/>
            <a:chOff x="3195113" y="380063"/>
            <a:chExt cx="543525" cy="265250"/>
          </a:xfrm>
        </p:grpSpPr>
        <p:cxnSp>
          <p:nvCxnSpPr>
            <p:cNvPr id="541" name="Google Shape;541;p62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rgbClr val="30E8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62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rgbClr val="30E8B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62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rgbClr val="30E8B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4" name="Google Shape;544;p62"/>
          <p:cNvSpPr txBox="1"/>
          <p:nvPr/>
        </p:nvSpPr>
        <p:spPr>
          <a:xfrm>
            <a:off x="228600" y="228600"/>
            <a:ext cx="875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EBB3"/>
                </a:solidFill>
                <a:latin typeface="Poppins"/>
                <a:ea typeface="Poppins"/>
                <a:cs typeface="Poppins"/>
                <a:sym typeface="Poppins"/>
              </a:rPr>
              <a:t>Is serverless infrastructure truly without servers</a:t>
            </a:r>
            <a:endParaRPr b="1" sz="2800">
              <a:solidFill>
                <a:srgbClr val="00EBB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63"/>
          <p:cNvGrpSpPr/>
          <p:nvPr/>
        </p:nvGrpSpPr>
        <p:grpSpPr>
          <a:xfrm>
            <a:off x="7006769" y="380034"/>
            <a:ext cx="543525" cy="265250"/>
            <a:chOff x="3195113" y="380063"/>
            <a:chExt cx="543525" cy="265250"/>
          </a:xfrm>
        </p:grpSpPr>
        <p:cxnSp>
          <p:nvCxnSpPr>
            <p:cNvPr id="550" name="Google Shape;550;p6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6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6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3" name="Google Shape;553;p63"/>
          <p:cNvSpPr txBox="1"/>
          <p:nvPr>
            <p:ph type="title"/>
          </p:nvPr>
        </p:nvSpPr>
        <p:spPr>
          <a:xfrm>
            <a:off x="736969" y="228600"/>
            <a:ext cx="652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Shared Responsibility Model</a:t>
            </a: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3">
            <a:alphaModFix/>
          </a:blip>
          <a:srcRect b="3886" l="0" r="0" t="11072"/>
          <a:stretch/>
        </p:blipFill>
        <p:spPr>
          <a:xfrm>
            <a:off x="922350" y="1031700"/>
            <a:ext cx="7205399" cy="38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4"/>
          <p:cNvGrpSpPr/>
          <p:nvPr/>
        </p:nvGrpSpPr>
        <p:grpSpPr>
          <a:xfrm>
            <a:off x="6498400" y="380034"/>
            <a:ext cx="543525" cy="265250"/>
            <a:chOff x="3195113" y="380063"/>
            <a:chExt cx="543525" cy="265250"/>
          </a:xfrm>
        </p:grpSpPr>
        <p:cxnSp>
          <p:nvCxnSpPr>
            <p:cNvPr id="560" name="Google Shape;560;p64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64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64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3" name="Google Shape;563;p64"/>
          <p:cNvSpPr txBox="1"/>
          <p:nvPr>
            <p:ph type="title"/>
          </p:nvPr>
        </p:nvSpPr>
        <p:spPr>
          <a:xfrm>
            <a:off x="707065" y="228600"/>
            <a:ext cx="6529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Serverless Computing</a:t>
            </a:r>
            <a:endParaRPr/>
          </a:p>
        </p:txBody>
      </p:sp>
      <p:sp>
        <p:nvSpPr>
          <p:cNvPr id="564" name="Google Shape;564;p64"/>
          <p:cNvSpPr txBox="1"/>
          <p:nvPr>
            <p:ph idx="4294967295" type="body"/>
          </p:nvPr>
        </p:nvSpPr>
        <p:spPr>
          <a:xfrm>
            <a:off x="707075" y="1151345"/>
            <a:ext cx="82791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Serverless computing is an application development model where you can build and deploy applications on third-party managed server infrastructure. </a:t>
            </a:r>
            <a:br>
              <a:rPr lang="en" sz="3100"/>
            </a:br>
            <a:br>
              <a:rPr lang="en" sz="3100"/>
            </a:br>
            <a:r>
              <a:rPr i="1" lang="en" sz="3100">
                <a:solidFill>
                  <a:srgbClr val="00EBB3"/>
                </a:solidFill>
              </a:rPr>
              <a:t>All applications require servers to run</a:t>
            </a:r>
            <a:endParaRPr i="1" sz="3100">
              <a:solidFill>
                <a:srgbClr val="00EBB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65"/>
          <p:cNvCxnSpPr/>
          <p:nvPr/>
        </p:nvCxnSpPr>
        <p:spPr>
          <a:xfrm>
            <a:off x="4856288" y="166740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65"/>
          <p:cNvCxnSpPr/>
          <p:nvPr/>
        </p:nvCxnSpPr>
        <p:spPr>
          <a:xfrm>
            <a:off x="4856288" y="302625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1" name="Google Shape;571;p65"/>
          <p:cNvGrpSpPr/>
          <p:nvPr/>
        </p:nvGrpSpPr>
        <p:grpSpPr>
          <a:xfrm rot="2218824">
            <a:off x="2243176" y="963129"/>
            <a:ext cx="1067482" cy="496264"/>
            <a:chOff x="1239432" y="2293258"/>
            <a:chExt cx="166309" cy="77308"/>
          </a:xfrm>
        </p:grpSpPr>
        <p:sp>
          <p:nvSpPr>
            <p:cNvPr id="572" name="Google Shape;572;p65"/>
            <p:cNvSpPr/>
            <p:nvPr/>
          </p:nvSpPr>
          <p:spPr>
            <a:xfrm>
              <a:off x="1239432" y="2295871"/>
              <a:ext cx="166309" cy="74696"/>
            </a:xfrm>
            <a:custGeom>
              <a:rect b="b" l="l" r="r" t="t"/>
              <a:pathLst>
                <a:path extrusionOk="0" fill="none" h="1744" w="3883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73" name="Google Shape;573;p65"/>
            <p:cNvSpPr/>
            <p:nvPr/>
          </p:nvSpPr>
          <p:spPr>
            <a:xfrm>
              <a:off x="1397510" y="2296856"/>
              <a:ext cx="7238" cy="15890"/>
            </a:xfrm>
            <a:custGeom>
              <a:rect b="b" l="l" r="r" t="t"/>
              <a:pathLst>
                <a:path extrusionOk="0" fill="none" h="371" w="169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74" name="Google Shape;574;p65"/>
            <p:cNvSpPr/>
            <p:nvPr/>
          </p:nvSpPr>
          <p:spPr>
            <a:xfrm>
              <a:off x="1385775" y="2293258"/>
              <a:ext cx="19488" cy="2655"/>
            </a:xfrm>
            <a:custGeom>
              <a:rect b="b" l="l" r="r" t="t"/>
              <a:pathLst>
                <a:path extrusionOk="0" fill="none" h="62" w="455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75" name="Google Shape;575;p65"/>
          <p:cNvSpPr/>
          <p:nvPr/>
        </p:nvSpPr>
        <p:spPr>
          <a:xfrm>
            <a:off x="4819600" y="562950"/>
            <a:ext cx="30000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Principle</a:t>
            </a: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1 - Function as a Service(FaaS)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4819600" y="1921800"/>
            <a:ext cx="30000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Principle </a:t>
            </a: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2 - Backend as a Service(BaaS)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4819600" y="3280650"/>
            <a:ext cx="29262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Principle 3 - Event Driven Architecture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8" name="Google Shape;578;p65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Event-driven means responding to event triggers such as HTTP requests or changes in some services</a:t>
            </a:r>
            <a:endParaRPr/>
          </a:p>
        </p:txBody>
      </p:sp>
      <p:sp>
        <p:nvSpPr>
          <p:cNvPr id="579" name="Google Shape;579;p65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Provision of Backend services such as database, authentication, and storage through APIs</a:t>
            </a:r>
            <a:endParaRPr/>
          </a:p>
        </p:txBody>
      </p:sp>
      <p:sp>
        <p:nvSpPr>
          <p:cNvPr id="580" name="Google Shape;580;p65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developers run code in response to events without </a:t>
            </a:r>
            <a:r>
              <a:rPr lang="en"/>
              <a:t>managing</a:t>
            </a:r>
            <a:r>
              <a:rPr lang="en"/>
              <a:t> underlying infrastructure.</a:t>
            </a:r>
            <a:endParaRPr/>
          </a:p>
        </p:txBody>
      </p:sp>
      <p:sp>
        <p:nvSpPr>
          <p:cNvPr id="581" name="Google Shape;581;p65"/>
          <p:cNvSpPr txBox="1"/>
          <p:nvPr>
            <p:ph type="title"/>
          </p:nvPr>
        </p:nvSpPr>
        <p:spPr>
          <a:xfrm>
            <a:off x="228600" y="198364"/>
            <a:ext cx="29262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Key Principles of Serverless Computing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